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3"/>
  </p:notesMasterIdLst>
  <p:sldIdLst>
    <p:sldId id="269" r:id="rId2"/>
    <p:sldId id="481" r:id="rId3"/>
    <p:sldId id="274" r:id="rId4"/>
    <p:sldId id="289" r:id="rId5"/>
    <p:sldId id="295" r:id="rId6"/>
    <p:sldId id="479" r:id="rId7"/>
    <p:sldId id="292" r:id="rId8"/>
    <p:sldId id="422" r:id="rId9"/>
    <p:sldId id="424" r:id="rId10"/>
    <p:sldId id="426" r:id="rId11"/>
    <p:sldId id="425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FF00"/>
    <a:srgbClr val="D5F3F7"/>
    <a:srgbClr val="0000FF"/>
    <a:srgbClr val="F0FB5B"/>
    <a:srgbClr val="4D4D4D"/>
    <a:srgbClr val="C0F1F2"/>
    <a:srgbClr val="F2130E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144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CE103-3917-48A5-9597-27CEDCB00C96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5E074-50EE-425C-9372-031FEEA273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30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E074-50EE-425C-9372-031FEEA2734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4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E074-50EE-425C-9372-031FEEA2734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5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E074-50EE-425C-9372-031FEEA2734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6FD73F32-431C-3FFD-62D5-746222B262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97D649D4-1176-FD27-7BDB-A42C27C98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B17164B9-D80D-1B94-A20D-41B6CE89E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5DDC3C5A-0E62-4A64-B7E4-50DEA56C65FB}" type="slidenum">
              <a:rPr lang="en-US" altLang="zh-CN" sz="1200" smtClean="0">
                <a:ea typeface="宋体" panose="02010600030101010101" pitchFamily="2" charset="-122"/>
              </a:rPr>
              <a:pPr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19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59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4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11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80188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9" y="6580188"/>
            <a:ext cx="40322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8488" y="65976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50F42-6CFA-44F2-8F83-E16793382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1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5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3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8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9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0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4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9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2EBCC4-F2E1-4745-8441-09A8CA05FD72}" type="datetimeFigureOut">
              <a:rPr lang="zh-CN" altLang="en-US" smtClean="0"/>
              <a:pPr/>
              <a:t>2024/5/8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FCEF1-F600-4D54-A1BC-F68490B6B6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5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gxyaqpt.ecust.edu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xujumei@ecust.edu.c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" y="1815154"/>
            <a:ext cx="9143999" cy="2098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B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90000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90000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90000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B9000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lvl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3600" b="1" kern="0">
                <a:solidFill>
                  <a:srgbClr val="000099"/>
                </a:solidFill>
              </a:rPr>
              <a:t>化工、轻化工、资源专业</a:t>
            </a:r>
            <a:r>
              <a:rPr lang="zh-CN" altLang="en-US" sz="3600" b="1" kern="0" dirty="0">
                <a:solidFill>
                  <a:srgbClr val="000099"/>
                </a:solidFill>
              </a:rPr>
              <a:t>实验</a:t>
            </a:r>
            <a:endParaRPr lang="en-US" altLang="zh-CN" sz="3600" b="1" kern="0" dirty="0">
              <a:solidFill>
                <a:srgbClr val="000099"/>
              </a:solidFill>
            </a:endParaRPr>
          </a:p>
          <a:p>
            <a:pPr lvl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3600" b="1" kern="0" dirty="0">
                <a:solidFill>
                  <a:srgbClr val="000099"/>
                </a:solidFill>
              </a:rPr>
              <a:t>教学要求 </a:t>
            </a:r>
            <a:endParaRPr lang="en-US" altLang="zh-CN" sz="3600" b="1" kern="0" dirty="0">
              <a:solidFill>
                <a:srgbClr val="000099"/>
              </a:solidFill>
            </a:endParaRPr>
          </a:p>
        </p:txBody>
      </p:sp>
      <p:pic>
        <p:nvPicPr>
          <p:cNvPr id="1026" name="Picture 2" descr="校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" y="1890216"/>
            <a:ext cx="1317009" cy="131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矩形 2051"/>
          <p:cNvSpPr/>
          <p:nvPr/>
        </p:nvSpPr>
        <p:spPr>
          <a:xfrm>
            <a:off x="3338619" y="5501456"/>
            <a:ext cx="2932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spcAft>
                <a:spcPts val="0"/>
              </a:spcAft>
            </a:pPr>
            <a:r>
              <a:rPr lang="en-US" altLang="zh-CN" sz="36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2024</a:t>
            </a:r>
            <a:r>
              <a:rPr lang="zh-CN" altLang="en-US" sz="36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6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05</a:t>
            </a:r>
            <a:r>
              <a:rPr lang="zh-CN" altLang="en-US" sz="36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月</a:t>
            </a:r>
            <a:endParaRPr lang="en-US" altLang="zh-CN" sz="3600" b="1" dirty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2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16789B4C-A618-002F-0B20-50B385AF2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3" name="内容占位符 4">
            <a:extLst>
              <a:ext uri="{FF2B5EF4-FFF2-40B4-BE49-F238E27FC236}">
                <a16:creationId xmlns:a16="http://schemas.microsoft.com/office/drawing/2014/main" id="{486E06E4-067D-2BD4-9189-E3F855B0E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4349" r="1456" b="58525"/>
          <a:stretch>
            <a:fillRect/>
          </a:stretch>
        </p:blipFill>
        <p:spPr>
          <a:xfrm>
            <a:off x="0" y="7938"/>
            <a:ext cx="5432425" cy="3092450"/>
          </a:xfrm>
        </p:spPr>
      </p:pic>
      <p:pic>
        <p:nvPicPr>
          <p:cNvPr id="15364" name="图片 6">
            <a:extLst>
              <a:ext uri="{FF2B5EF4-FFF2-40B4-BE49-F238E27FC236}">
                <a16:creationId xmlns:a16="http://schemas.microsoft.com/office/drawing/2014/main" id="{B49B5FD9-3209-33E3-D318-3A609FA5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15689" r="6950" b="12912"/>
          <a:stretch>
            <a:fillRect/>
          </a:stretch>
        </p:blipFill>
        <p:spPr bwMode="auto">
          <a:xfrm>
            <a:off x="3924300" y="7938"/>
            <a:ext cx="5154613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8">
            <a:extLst>
              <a:ext uri="{FF2B5EF4-FFF2-40B4-BE49-F238E27FC236}">
                <a16:creationId xmlns:a16="http://schemas.microsoft.com/office/drawing/2014/main" id="{7CE92466-527A-E5B1-F5ED-A88D9AB9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10800" r="5901" b="46667"/>
          <a:stretch>
            <a:fillRect/>
          </a:stretch>
        </p:blipFill>
        <p:spPr bwMode="auto">
          <a:xfrm>
            <a:off x="7938" y="3141663"/>
            <a:ext cx="90709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文本框 10">
            <a:extLst>
              <a:ext uri="{FF2B5EF4-FFF2-40B4-BE49-F238E27FC236}">
                <a16:creationId xmlns:a16="http://schemas.microsoft.com/office/drawing/2014/main" id="{F06BE1F7-7823-22B7-67D4-BD5496CA0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13325"/>
            <a:ext cx="3887787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计算结果应注意有效数字取舍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内容占位符 5">
            <a:extLst>
              <a:ext uri="{FF2B5EF4-FFF2-40B4-BE49-F238E27FC236}">
                <a16:creationId xmlns:a16="http://schemas.microsoft.com/office/drawing/2014/main" id="{42DBF35B-21AA-F6A7-63E7-A6B2468AB4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2898" r="2724" b="1456"/>
          <a:stretch>
            <a:fillRect/>
          </a:stretch>
        </p:blipFill>
        <p:spPr>
          <a:xfrm>
            <a:off x="1000125" y="65088"/>
            <a:ext cx="2376488" cy="3336925"/>
          </a:xfrm>
        </p:spPr>
      </p:pic>
      <p:pic>
        <p:nvPicPr>
          <p:cNvPr id="9219" name="图片 7">
            <a:extLst>
              <a:ext uri="{FF2B5EF4-FFF2-40B4-BE49-F238E27FC236}">
                <a16:creationId xmlns:a16="http://schemas.microsoft.com/office/drawing/2014/main" id="{49C9245C-6A60-CE34-31D6-19B126E8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r="4230" b="3754"/>
          <a:stretch>
            <a:fillRect/>
          </a:stretch>
        </p:blipFill>
        <p:spPr bwMode="auto">
          <a:xfrm>
            <a:off x="3376613" y="76200"/>
            <a:ext cx="4319587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8">
            <a:extLst>
              <a:ext uri="{FF2B5EF4-FFF2-40B4-BE49-F238E27FC236}">
                <a16:creationId xmlns:a16="http://schemas.microsoft.com/office/drawing/2014/main" id="{D3A8C8D2-8C27-AE61-5F83-AE1814D4B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2042" r="1749" b="3142"/>
          <a:stretch>
            <a:fillRect/>
          </a:stretch>
        </p:blipFill>
        <p:spPr bwMode="auto">
          <a:xfrm>
            <a:off x="896938" y="3487738"/>
            <a:ext cx="2547937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6">
            <a:extLst>
              <a:ext uri="{FF2B5EF4-FFF2-40B4-BE49-F238E27FC236}">
                <a16:creationId xmlns:a16="http://schemas.microsoft.com/office/drawing/2014/main" id="{3DE54531-6E84-65A7-62A8-0E2DD0EA7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6863" r="7542" b="739"/>
          <a:stretch>
            <a:fillRect/>
          </a:stretch>
        </p:blipFill>
        <p:spPr bwMode="auto">
          <a:xfrm>
            <a:off x="3509963" y="3511550"/>
            <a:ext cx="4335462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文本框 9">
            <a:extLst>
              <a:ext uri="{FF2B5EF4-FFF2-40B4-BE49-F238E27FC236}">
                <a16:creationId xmlns:a16="http://schemas.microsoft.com/office/drawing/2014/main" id="{31894E38-5670-08BB-96A7-0F57437B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-36513"/>
            <a:ext cx="1439862" cy="73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优秀报告</a:t>
            </a:r>
          </a:p>
        </p:txBody>
      </p:sp>
      <p:sp>
        <p:nvSpPr>
          <p:cNvPr id="9223" name="文本框 9">
            <a:extLst>
              <a:ext uri="{FF2B5EF4-FFF2-40B4-BE49-F238E27FC236}">
                <a16:creationId xmlns:a16="http://schemas.microsoft.com/office/drawing/2014/main" id="{E5390EF5-4A7D-2232-BA2F-74AE3A70E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3524250"/>
            <a:ext cx="14398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优秀报告</a:t>
            </a:r>
          </a:p>
        </p:txBody>
      </p:sp>
    </p:spTree>
    <p:extLst>
      <p:ext uri="{BB962C8B-B14F-4D97-AF65-F5344CB8AC3E}">
        <p14:creationId xmlns:p14="http://schemas.microsoft.com/office/powerpoint/2010/main" val="268779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8129"/>
            <a:ext cx="9144000" cy="969963"/>
            <a:chOff x="0" y="107951"/>
            <a:chExt cx="9144000" cy="969963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107951"/>
              <a:ext cx="9144000" cy="969963"/>
              <a:chOff x="-106362" y="107950"/>
              <a:chExt cx="9144000" cy="969963"/>
            </a:xfrm>
          </p:grpSpPr>
          <p:grpSp>
            <p:nvGrpSpPr>
              <p:cNvPr id="6" name="组合 9"/>
              <p:cNvGrpSpPr>
                <a:grpSpLocks/>
              </p:cNvGrpSpPr>
              <p:nvPr/>
            </p:nvGrpSpPr>
            <p:grpSpPr bwMode="auto">
              <a:xfrm>
                <a:off x="-106362" y="107950"/>
                <a:ext cx="9144000" cy="969963"/>
                <a:chOff x="134971" y="209314"/>
                <a:chExt cx="9144379" cy="969452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552" y="209314"/>
                  <a:ext cx="914324" cy="902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9" name="直接连接符 5"/>
                <p:cNvCxnSpPr>
                  <a:cxnSpLocks noChangeShapeType="1"/>
                </p:cNvCxnSpPr>
                <p:nvPr/>
              </p:nvCxnSpPr>
              <p:spPr bwMode="auto">
                <a:xfrm>
                  <a:off x="134971" y="1178766"/>
                  <a:ext cx="9144379" cy="0"/>
                </a:xfrm>
                <a:prstGeom prst="line">
                  <a:avLst/>
                </a:prstGeom>
                <a:ln w="101600">
                  <a:headEnd/>
                  <a:tailEnd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16"/>
              <p:cNvSpPr txBox="1"/>
              <p:nvPr/>
            </p:nvSpPr>
            <p:spPr>
              <a:xfrm>
                <a:off x="963499" y="242321"/>
                <a:ext cx="507492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eaLnBrk="1" hangingPunct="1">
                  <a:lnSpc>
                    <a:spcPct val="100000"/>
                  </a:lnSpc>
                  <a:buFontTx/>
                  <a:buNone/>
                  <a:defRPr sz="36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Calibri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9861" y="203049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教学要求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38940" y="1145836"/>
            <a:ext cx="8466120" cy="552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3366"/>
                </a:solidFill>
              </a:rPr>
              <a:t>实验室集中安全教育，签定安全协议；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3366"/>
                </a:solidFill>
              </a:rPr>
              <a:t>   </a:t>
            </a:r>
            <a:r>
              <a:rPr lang="zh-CN" altLang="en-US" b="1" dirty="0">
                <a:solidFill>
                  <a:srgbClr val="003366"/>
                </a:solidFill>
              </a:rPr>
              <a:t>安全知识测试（</a:t>
            </a:r>
            <a:r>
              <a:rPr lang="en-US" altLang="zh-CN" b="1" dirty="0">
                <a:solidFill>
                  <a:srgbClr val="003366"/>
                </a:solidFill>
              </a:rPr>
              <a:t>80</a:t>
            </a:r>
            <a:r>
              <a:rPr lang="zh-CN" altLang="en-US" b="1" dirty="0">
                <a:solidFill>
                  <a:srgbClr val="003366"/>
                </a:solidFill>
              </a:rPr>
              <a:t>分以上）</a:t>
            </a:r>
            <a:r>
              <a:rPr lang="en-US" altLang="zh-CN" b="1" dirty="0">
                <a:solidFill>
                  <a:srgbClr val="0033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http://hgxyaqpt.ecust.edu.cn</a:t>
            </a:r>
            <a:r>
              <a:rPr lang="en-US" altLang="zh-CN" b="1" dirty="0">
                <a:solidFill>
                  <a:srgbClr val="003366"/>
                </a:solidFill>
              </a:rPr>
              <a:t> </a:t>
            </a:r>
            <a:r>
              <a:rPr lang="zh-CN" altLang="en-US" b="1" dirty="0">
                <a:solidFill>
                  <a:srgbClr val="003366"/>
                </a:solidFill>
              </a:rPr>
              <a:t>，截止</a:t>
            </a:r>
            <a:r>
              <a:rPr lang="en-US" altLang="zh-CN" b="1" dirty="0">
                <a:solidFill>
                  <a:srgbClr val="003366"/>
                </a:solidFill>
              </a:rPr>
              <a:t>2024.05.20</a:t>
            </a:r>
          </a:p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3366"/>
                </a:solidFill>
              </a:rPr>
              <a:t>提前完成预习报告部分，否则不予实验（乙苯脱氢制苯乙烯全流程仿真除外）；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3366"/>
                </a:solidFill>
              </a:rPr>
              <a:t>第</a:t>
            </a:r>
            <a:r>
              <a:rPr lang="en-US" altLang="zh-CN" b="1" dirty="0">
                <a:solidFill>
                  <a:srgbClr val="003366"/>
                </a:solidFill>
              </a:rPr>
              <a:t>6</a:t>
            </a:r>
            <a:r>
              <a:rPr lang="zh-CN" altLang="en-US" b="1" dirty="0">
                <a:solidFill>
                  <a:srgbClr val="003366"/>
                </a:solidFill>
              </a:rPr>
              <a:t>、第</a:t>
            </a:r>
            <a:r>
              <a:rPr lang="en-US" altLang="zh-CN" b="1" dirty="0">
                <a:solidFill>
                  <a:srgbClr val="003366"/>
                </a:solidFill>
              </a:rPr>
              <a:t>7</a:t>
            </a:r>
            <a:r>
              <a:rPr lang="zh-CN" altLang="en-US" b="1" dirty="0">
                <a:solidFill>
                  <a:srgbClr val="003366"/>
                </a:solidFill>
              </a:rPr>
              <a:t>学期 合计</a:t>
            </a:r>
            <a:r>
              <a:rPr lang="en-US" altLang="zh-CN" b="1" dirty="0">
                <a:solidFill>
                  <a:srgbClr val="003366"/>
                </a:solidFill>
              </a:rPr>
              <a:t>64</a:t>
            </a:r>
            <a:r>
              <a:rPr lang="zh-CN" altLang="en-US" b="1" dirty="0">
                <a:solidFill>
                  <a:srgbClr val="003366"/>
                </a:solidFill>
              </a:rPr>
              <a:t>学时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3366"/>
                </a:solidFill>
              </a:rPr>
              <a:t>  《</a:t>
            </a:r>
            <a:r>
              <a:rPr lang="zh-CN" altLang="en-US" b="1" dirty="0">
                <a:solidFill>
                  <a:srgbClr val="003366"/>
                </a:solidFill>
              </a:rPr>
              <a:t>化学工程与工艺专业实验</a:t>
            </a:r>
            <a:r>
              <a:rPr lang="en-US" altLang="zh-CN" b="1" dirty="0">
                <a:solidFill>
                  <a:srgbClr val="003366"/>
                </a:solidFill>
              </a:rPr>
              <a:t>(1)</a:t>
            </a:r>
            <a:r>
              <a:rPr lang="zh-CN" altLang="en-US" b="1" dirty="0">
                <a:solidFill>
                  <a:srgbClr val="003366"/>
                </a:solidFill>
              </a:rPr>
              <a:t>、</a:t>
            </a:r>
            <a:r>
              <a:rPr lang="en-US" altLang="zh-CN" b="1" dirty="0">
                <a:solidFill>
                  <a:srgbClr val="003366"/>
                </a:solidFill>
              </a:rPr>
              <a:t>(2)》</a:t>
            </a:r>
            <a:r>
              <a:rPr lang="zh-CN" altLang="en-US" b="1" dirty="0">
                <a:solidFill>
                  <a:srgbClr val="003366"/>
                </a:solidFill>
              </a:rPr>
              <a:t>：</a:t>
            </a:r>
            <a:r>
              <a:rPr lang="zh-CN" altLang="en-US" b="1" dirty="0">
                <a:solidFill>
                  <a:srgbClr val="C00000"/>
                </a:solidFill>
              </a:rPr>
              <a:t>基础数据测定、热力学、全流程仿真、反应工程、分离工程、化工工艺</a:t>
            </a:r>
            <a:r>
              <a:rPr lang="en-US" altLang="zh-CN" b="1" dirty="0">
                <a:solidFill>
                  <a:srgbClr val="C00000"/>
                </a:solidFill>
              </a:rPr>
              <a:t>6</a:t>
            </a:r>
            <a:r>
              <a:rPr lang="zh-CN" altLang="en-US" b="1" dirty="0">
                <a:solidFill>
                  <a:srgbClr val="C00000"/>
                </a:solidFill>
              </a:rPr>
              <a:t>个主题</a:t>
            </a:r>
            <a:r>
              <a:rPr lang="en-US" altLang="zh-CN" b="1" dirty="0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  </a:t>
            </a:r>
            <a:r>
              <a:rPr lang="en-US" altLang="zh-CN" b="1" dirty="0">
                <a:solidFill>
                  <a:srgbClr val="003366"/>
                </a:solidFill>
              </a:rPr>
              <a:t>《</a:t>
            </a:r>
            <a:r>
              <a:rPr lang="zh-CN" altLang="en-US" b="1" dirty="0">
                <a:solidFill>
                  <a:srgbClr val="003366"/>
                </a:solidFill>
              </a:rPr>
              <a:t>轻化工程专业实验 </a:t>
            </a:r>
            <a:r>
              <a:rPr lang="en-US" altLang="zh-CN" b="1" dirty="0">
                <a:solidFill>
                  <a:srgbClr val="003366"/>
                </a:solidFill>
              </a:rPr>
              <a:t>(1)</a:t>
            </a:r>
            <a:r>
              <a:rPr lang="zh-CN" altLang="en-US" b="1" dirty="0">
                <a:solidFill>
                  <a:srgbClr val="003366"/>
                </a:solidFill>
              </a:rPr>
              <a:t>、</a:t>
            </a:r>
            <a:r>
              <a:rPr lang="en-US" altLang="zh-CN" b="1" dirty="0">
                <a:solidFill>
                  <a:srgbClr val="003366"/>
                </a:solidFill>
              </a:rPr>
              <a:t>(2)》</a:t>
            </a:r>
            <a:r>
              <a:rPr lang="zh-CN" altLang="en-US" b="1" dirty="0">
                <a:solidFill>
                  <a:srgbClr val="003366"/>
                </a:solidFill>
              </a:rPr>
              <a:t>：</a:t>
            </a:r>
            <a:r>
              <a:rPr lang="zh-CN" altLang="en-US" b="1" dirty="0">
                <a:solidFill>
                  <a:srgbClr val="C00000"/>
                </a:solidFill>
              </a:rPr>
              <a:t>膏霜类化妆品、微流控、成核剂、添加剂、光引发剂、仿真等实验项目（</a:t>
            </a:r>
            <a:r>
              <a:rPr lang="zh-CN" altLang="en-US" sz="1400" b="1" dirty="0">
                <a:solidFill>
                  <a:srgbClr val="C00000"/>
                </a:solidFill>
              </a:rPr>
              <a:t>膏霜类实验需完成方案设计   </a:t>
            </a:r>
            <a:r>
              <a:rPr lang="en-US" altLang="zh-CN" sz="1400" b="1" dirty="0">
                <a:solidFill>
                  <a:srgbClr val="C00000"/>
                </a:solidFill>
              </a:rPr>
              <a:t>https://ecce.ecust.edu.cn/jxap/list.htm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003366"/>
                </a:solidFill>
              </a:rPr>
              <a:t>《</a:t>
            </a:r>
            <a:r>
              <a:rPr lang="zh-CN" altLang="en-US" b="1" dirty="0">
                <a:solidFill>
                  <a:srgbClr val="003366"/>
                </a:solidFill>
              </a:rPr>
              <a:t>资源循环科学与工程专业实验</a:t>
            </a:r>
            <a:r>
              <a:rPr lang="en-US" altLang="zh-CN" b="1" dirty="0">
                <a:solidFill>
                  <a:srgbClr val="003366"/>
                </a:solidFill>
              </a:rPr>
              <a:t>(1)</a:t>
            </a:r>
            <a:r>
              <a:rPr lang="zh-CN" altLang="en-US" b="1" dirty="0">
                <a:solidFill>
                  <a:srgbClr val="003366"/>
                </a:solidFill>
              </a:rPr>
              <a:t>、</a:t>
            </a:r>
            <a:r>
              <a:rPr lang="en-US" altLang="zh-CN" b="1" dirty="0">
                <a:solidFill>
                  <a:srgbClr val="003366"/>
                </a:solidFill>
              </a:rPr>
              <a:t>(2)》</a:t>
            </a:r>
            <a:r>
              <a:rPr lang="zh-CN" altLang="en-US" b="1" dirty="0">
                <a:solidFill>
                  <a:srgbClr val="003366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PIV</a:t>
            </a:r>
            <a:r>
              <a:rPr lang="zh-CN" altLang="en-US" b="1" dirty="0">
                <a:solidFill>
                  <a:srgbClr val="C00000"/>
                </a:solidFill>
              </a:rPr>
              <a:t>流场、膜分离、浮选、吸附分离、传热、传质、反应器返混等实验项目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3366"/>
                </a:solidFill>
              </a:rPr>
              <a:t>通过分工或轮流操作方式，有实验操作分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003366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3366"/>
                </a:solidFill>
              </a:rPr>
              <a:t>实验报告 化工、轻化工实验结束后</a:t>
            </a:r>
            <a:r>
              <a:rPr lang="en-US" altLang="zh-CN" b="1" dirty="0">
                <a:solidFill>
                  <a:srgbClr val="003366"/>
                </a:solidFill>
              </a:rPr>
              <a:t>1</a:t>
            </a:r>
            <a:r>
              <a:rPr lang="zh-CN" altLang="en-US" b="1" dirty="0">
                <a:solidFill>
                  <a:srgbClr val="003366"/>
                </a:solidFill>
              </a:rPr>
              <a:t>周内递交报告箱（资源的实验报告除外）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3366"/>
                </a:solidFill>
              </a:rPr>
              <a:t>     </a:t>
            </a:r>
            <a:r>
              <a:rPr lang="zh-CN" altLang="en-US" b="1" dirty="0">
                <a:solidFill>
                  <a:srgbClr val="003366"/>
                </a:solidFill>
              </a:rPr>
              <a:t>第</a:t>
            </a:r>
            <a:r>
              <a:rPr lang="en-US" altLang="zh-CN" b="1" dirty="0">
                <a:solidFill>
                  <a:srgbClr val="003366"/>
                </a:solidFill>
              </a:rPr>
              <a:t>6</a:t>
            </a:r>
            <a:r>
              <a:rPr lang="zh-CN" altLang="en-US" b="1" dirty="0">
                <a:solidFill>
                  <a:srgbClr val="003366"/>
                </a:solidFill>
              </a:rPr>
              <a:t>学期，递交到奉贤实验</a:t>
            </a:r>
            <a:r>
              <a:rPr lang="en-US" altLang="zh-CN" b="1" dirty="0">
                <a:solidFill>
                  <a:srgbClr val="003366"/>
                </a:solidFill>
              </a:rPr>
              <a:t>7</a:t>
            </a:r>
            <a:r>
              <a:rPr lang="zh-CN" altLang="en-US" b="1" dirty="0">
                <a:solidFill>
                  <a:srgbClr val="003366"/>
                </a:solidFill>
              </a:rPr>
              <a:t>楼</a:t>
            </a:r>
            <a:r>
              <a:rPr lang="en-US" altLang="zh-CN" b="1" dirty="0">
                <a:solidFill>
                  <a:srgbClr val="003366"/>
                </a:solidFill>
              </a:rPr>
              <a:t>3</a:t>
            </a:r>
            <a:r>
              <a:rPr lang="zh-CN" altLang="en-US" b="1" dirty="0">
                <a:solidFill>
                  <a:srgbClr val="003366"/>
                </a:solidFill>
              </a:rPr>
              <a:t>层载货电梯旁的报告箱</a:t>
            </a:r>
            <a:endParaRPr lang="en-US" altLang="zh-CN" b="1" dirty="0">
              <a:solidFill>
                <a:srgbClr val="003366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3366"/>
                </a:solidFill>
              </a:rPr>
              <a:t>     </a:t>
            </a:r>
            <a:r>
              <a:rPr lang="zh-CN" altLang="en-US" b="1" dirty="0">
                <a:solidFill>
                  <a:srgbClr val="003366"/>
                </a:solidFill>
              </a:rPr>
              <a:t>第</a:t>
            </a:r>
            <a:r>
              <a:rPr lang="en-US" altLang="zh-CN" b="1" dirty="0">
                <a:solidFill>
                  <a:srgbClr val="003366"/>
                </a:solidFill>
              </a:rPr>
              <a:t>7</a:t>
            </a:r>
            <a:r>
              <a:rPr lang="zh-CN" altLang="en-US" b="1" dirty="0">
                <a:solidFill>
                  <a:srgbClr val="003366"/>
                </a:solidFill>
              </a:rPr>
              <a:t>学期，递交到徐汇实验</a:t>
            </a:r>
            <a:r>
              <a:rPr lang="en-US" altLang="zh-CN" b="1" dirty="0">
                <a:solidFill>
                  <a:srgbClr val="003366"/>
                </a:solidFill>
              </a:rPr>
              <a:t>12</a:t>
            </a:r>
            <a:r>
              <a:rPr lang="zh-CN" altLang="en-US" b="1" dirty="0">
                <a:solidFill>
                  <a:srgbClr val="003366"/>
                </a:solidFill>
              </a:rPr>
              <a:t>楼</a:t>
            </a:r>
            <a:r>
              <a:rPr lang="en-US" altLang="zh-CN" b="1" dirty="0">
                <a:solidFill>
                  <a:srgbClr val="003366"/>
                </a:solidFill>
              </a:rPr>
              <a:t>3</a:t>
            </a:r>
            <a:r>
              <a:rPr lang="zh-CN" altLang="en-US" b="1" dirty="0">
                <a:solidFill>
                  <a:srgbClr val="003366"/>
                </a:solidFill>
              </a:rPr>
              <a:t>层电梯旁的报告箱</a:t>
            </a:r>
            <a:endParaRPr lang="en-US" altLang="zh-CN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7185"/>
            <a:ext cx="9144000" cy="969963"/>
            <a:chOff x="0" y="107951"/>
            <a:chExt cx="9144000" cy="969963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107951"/>
              <a:ext cx="9144000" cy="969963"/>
              <a:chOff x="-106362" y="107950"/>
              <a:chExt cx="9144000" cy="969963"/>
            </a:xfrm>
          </p:grpSpPr>
          <p:grpSp>
            <p:nvGrpSpPr>
              <p:cNvPr id="6" name="组合 9"/>
              <p:cNvGrpSpPr>
                <a:grpSpLocks/>
              </p:cNvGrpSpPr>
              <p:nvPr/>
            </p:nvGrpSpPr>
            <p:grpSpPr bwMode="auto">
              <a:xfrm>
                <a:off x="-106362" y="107950"/>
                <a:ext cx="9144000" cy="969963"/>
                <a:chOff x="134971" y="209314"/>
                <a:chExt cx="9144379" cy="969452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552" y="209314"/>
                  <a:ext cx="914324" cy="902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9" name="直接连接符 5"/>
                <p:cNvCxnSpPr>
                  <a:cxnSpLocks noChangeShapeType="1"/>
                </p:cNvCxnSpPr>
                <p:nvPr/>
              </p:nvCxnSpPr>
              <p:spPr bwMode="auto">
                <a:xfrm>
                  <a:off x="134971" y="1178766"/>
                  <a:ext cx="9144379" cy="0"/>
                </a:xfrm>
                <a:prstGeom prst="line">
                  <a:avLst/>
                </a:prstGeom>
                <a:ln w="101600">
                  <a:headEnd/>
                  <a:tailEnd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16"/>
              <p:cNvSpPr txBox="1"/>
              <p:nvPr/>
            </p:nvSpPr>
            <p:spPr>
              <a:xfrm>
                <a:off x="963499" y="242321"/>
                <a:ext cx="507492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eaLnBrk="1" hangingPunct="1">
                  <a:lnSpc>
                    <a:spcPct val="100000"/>
                  </a:lnSpc>
                  <a:buFontTx/>
                  <a:buNone/>
                  <a:defRPr sz="36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Calibri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106315" y="250981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实验教材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57490" y="1180213"/>
            <a:ext cx="8414320" cy="329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实验教材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2"/>
                </a:solidFill>
              </a:rPr>
              <a:t>《</a:t>
            </a:r>
            <a:r>
              <a:rPr lang="zh-CN" altLang="en-US" sz="1600" b="1" dirty="0">
                <a:solidFill>
                  <a:schemeClr val="tx2"/>
                </a:solidFill>
              </a:rPr>
              <a:t>化学工程与工艺专业实验</a:t>
            </a:r>
            <a:r>
              <a:rPr lang="en-US" altLang="zh-CN" sz="1600" b="1" dirty="0">
                <a:solidFill>
                  <a:schemeClr val="tx2"/>
                </a:solidFill>
              </a:rPr>
              <a:t>》</a:t>
            </a:r>
            <a:r>
              <a:rPr lang="zh-CN" altLang="en-US" sz="1600" b="1" dirty="0">
                <a:solidFill>
                  <a:schemeClr val="tx2"/>
                </a:solidFill>
              </a:rPr>
              <a:t>（第</a:t>
            </a:r>
            <a:r>
              <a:rPr lang="en-US" altLang="zh-CN" sz="1600" b="1" dirty="0">
                <a:solidFill>
                  <a:schemeClr val="tx2"/>
                </a:solidFill>
              </a:rPr>
              <a:t>3</a:t>
            </a:r>
            <a:r>
              <a:rPr lang="zh-CN" altLang="en-US" sz="1600" b="1" dirty="0">
                <a:solidFill>
                  <a:schemeClr val="tx2"/>
                </a:solidFill>
              </a:rPr>
              <a:t>版）</a:t>
            </a:r>
            <a:r>
              <a:rPr lang="en-US" altLang="zh-CN" sz="1600" b="1" dirty="0">
                <a:solidFill>
                  <a:schemeClr val="tx2"/>
                </a:solidFill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</a:rPr>
              <a:t>乐清华 等主编 化工出版社 </a:t>
            </a:r>
            <a:r>
              <a:rPr lang="en-US" altLang="zh-CN" sz="1600" b="1" dirty="0">
                <a:solidFill>
                  <a:schemeClr val="tx2"/>
                </a:solidFill>
              </a:rPr>
              <a:t>2018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2"/>
                </a:solidFill>
              </a:rPr>
              <a:t>《</a:t>
            </a:r>
            <a:r>
              <a:rPr lang="zh-CN" altLang="en-US" sz="1600" b="1" dirty="0">
                <a:solidFill>
                  <a:schemeClr val="tx2"/>
                </a:solidFill>
              </a:rPr>
              <a:t>资源循环科学与工程专业实验</a:t>
            </a:r>
            <a:r>
              <a:rPr lang="en-US" altLang="zh-CN" sz="1600" b="1" dirty="0">
                <a:solidFill>
                  <a:schemeClr val="tx2"/>
                </a:solidFill>
              </a:rPr>
              <a:t>》</a:t>
            </a:r>
            <a:r>
              <a:rPr lang="zh-CN" altLang="en-US" sz="1600" b="1" dirty="0">
                <a:solidFill>
                  <a:schemeClr val="tx2"/>
                </a:solidFill>
              </a:rPr>
              <a:t>于建国</a:t>
            </a:r>
            <a:r>
              <a:rPr lang="en-US" altLang="zh-CN" sz="1600" b="1" dirty="0">
                <a:solidFill>
                  <a:schemeClr val="tx2"/>
                </a:solidFill>
              </a:rPr>
              <a:t>, </a:t>
            </a:r>
            <a:r>
              <a:rPr lang="zh-CN" altLang="en-US" sz="1600" b="1" dirty="0">
                <a:solidFill>
                  <a:schemeClr val="tx2"/>
                </a:solidFill>
              </a:rPr>
              <a:t>刘程琳</a:t>
            </a:r>
            <a:r>
              <a:rPr lang="en-US" altLang="zh-CN" sz="1600" b="1" dirty="0">
                <a:solidFill>
                  <a:schemeClr val="tx2"/>
                </a:solidFill>
              </a:rPr>
              <a:t>. </a:t>
            </a:r>
            <a:r>
              <a:rPr lang="zh-CN" altLang="en-US" sz="1600" b="1" dirty="0">
                <a:solidFill>
                  <a:schemeClr val="tx2"/>
                </a:solidFill>
              </a:rPr>
              <a:t>科学出版社</a:t>
            </a:r>
            <a:r>
              <a:rPr lang="en-US" altLang="zh-CN" sz="1600" b="1" dirty="0">
                <a:solidFill>
                  <a:schemeClr val="tx2"/>
                </a:solidFill>
              </a:rPr>
              <a:t>. 2020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tx2"/>
                </a:solidFill>
              </a:rPr>
              <a:t>《</a:t>
            </a:r>
            <a:r>
              <a:rPr lang="zh-CN" altLang="en-US" sz="1600" b="1" dirty="0">
                <a:solidFill>
                  <a:schemeClr val="tx2"/>
                </a:solidFill>
              </a:rPr>
              <a:t>轻化工程专业实验讲义</a:t>
            </a:r>
            <a:r>
              <a:rPr lang="en-US" altLang="zh-CN" sz="1600" b="1" dirty="0">
                <a:solidFill>
                  <a:schemeClr val="tx2"/>
                </a:solidFill>
              </a:rPr>
              <a:t>》</a:t>
            </a:r>
            <a:r>
              <a:rPr lang="zh-CN" altLang="en-US" sz="1600" b="1" dirty="0">
                <a:solidFill>
                  <a:schemeClr val="tx2"/>
                </a:solidFill>
              </a:rPr>
              <a:t>（</a:t>
            </a:r>
            <a:r>
              <a:rPr lang="en-US" altLang="zh-CN" sz="1600" b="1" dirty="0">
                <a:solidFill>
                  <a:schemeClr val="tx2"/>
                </a:solidFill>
              </a:rPr>
              <a:t>2021.4</a:t>
            </a:r>
            <a:r>
              <a:rPr lang="zh-CN" altLang="en-US" sz="1600" b="1" dirty="0">
                <a:solidFill>
                  <a:schemeClr val="tx2"/>
                </a:solidFill>
              </a:rPr>
              <a:t>印） 实验中心提供讲义，第</a:t>
            </a:r>
            <a:r>
              <a:rPr lang="en-US" altLang="zh-CN" sz="1600" b="1" dirty="0">
                <a:solidFill>
                  <a:schemeClr val="tx2"/>
                </a:solidFill>
              </a:rPr>
              <a:t>7</a:t>
            </a:r>
            <a:r>
              <a:rPr lang="zh-CN" altLang="en-US" sz="1600" b="1" dirty="0">
                <a:solidFill>
                  <a:schemeClr val="tx2"/>
                </a:solidFill>
              </a:rPr>
              <a:t>学期结束回收</a:t>
            </a:r>
          </a:p>
          <a:p>
            <a:pPr>
              <a:lnSpc>
                <a:spcPct val="125000"/>
              </a:lnSpc>
            </a:pPr>
            <a:endParaRPr lang="en-US" altLang="zh-CN" sz="16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线上资源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2"/>
                </a:solidFill>
              </a:rPr>
              <a:t>学校信息化平台，课程资源包括授课</a:t>
            </a:r>
            <a:r>
              <a:rPr lang="en-US" altLang="zh-CN" sz="1600" b="1" dirty="0">
                <a:solidFill>
                  <a:schemeClr val="tx2"/>
                </a:solidFill>
              </a:rPr>
              <a:t>PPT</a:t>
            </a:r>
            <a:r>
              <a:rPr lang="zh-CN" altLang="en-US" sz="1600" b="1" dirty="0">
                <a:solidFill>
                  <a:schemeClr val="tx2"/>
                </a:solidFill>
              </a:rPr>
              <a:t>、录像、教案等</a:t>
            </a:r>
            <a:endParaRPr lang="en-US" altLang="zh-CN" sz="16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2"/>
                </a:solidFill>
              </a:rPr>
              <a:t>登陆“化工实验教学中心”网站      </a:t>
            </a:r>
            <a:endParaRPr lang="en-US" altLang="zh-CN" sz="1600" b="1" dirty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tx2"/>
                </a:solidFill>
              </a:rPr>
              <a:t>       https://ecce.ecust.edu.cn/jxap/list.htm</a:t>
            </a: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4D4D4D"/>
                </a:solidFill>
              </a:rPr>
              <a:t>     查询</a:t>
            </a:r>
            <a:r>
              <a:rPr lang="zh-CN" altLang="en-US" sz="1600" b="1" dirty="0">
                <a:solidFill>
                  <a:srgbClr val="003366"/>
                </a:solidFill>
              </a:rPr>
              <a:t>教学大纲、实验安排、实验教案、补充要求、评分标准等</a:t>
            </a:r>
            <a:endParaRPr lang="en-US" altLang="zh-CN" sz="16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2"/>
          <p:cNvSpPr>
            <a:spLocks noChangeArrowheads="1"/>
          </p:cNvSpPr>
          <p:nvPr/>
        </p:nvSpPr>
        <p:spPr bwMode="auto">
          <a:xfrm>
            <a:off x="671240" y="1185447"/>
            <a:ext cx="6736659" cy="42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285750" indent="-285750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学生实验守则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148129"/>
            <a:ext cx="9144000" cy="969963"/>
            <a:chOff x="-106362" y="107950"/>
            <a:chExt cx="9144000" cy="969963"/>
          </a:xfrm>
        </p:grpSpPr>
        <p:grpSp>
          <p:nvGrpSpPr>
            <p:cNvPr id="6" name="组合 9"/>
            <p:cNvGrpSpPr>
              <a:grpSpLocks/>
            </p:cNvGrpSpPr>
            <p:nvPr/>
          </p:nvGrpSpPr>
          <p:grpSpPr bwMode="auto">
            <a:xfrm>
              <a:off x="-106362" y="107950"/>
              <a:ext cx="9144000" cy="969963"/>
              <a:chOff x="134971" y="209314"/>
              <a:chExt cx="9144379" cy="96945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552" y="209314"/>
                <a:ext cx="914324" cy="902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直接连接符 5"/>
              <p:cNvCxnSpPr>
                <a:cxnSpLocks noChangeShapeType="1"/>
              </p:cNvCxnSpPr>
              <p:nvPr/>
            </p:nvCxnSpPr>
            <p:spPr bwMode="auto">
              <a:xfrm>
                <a:off x="134971" y="1178766"/>
                <a:ext cx="9144379" cy="0"/>
              </a:xfrm>
              <a:prstGeom prst="line">
                <a:avLst/>
              </a:prstGeom>
              <a:ln w="101600"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16"/>
            <p:cNvSpPr txBox="1"/>
            <p:nvPr/>
          </p:nvSpPr>
          <p:spPr>
            <a:xfrm>
              <a:off x="963499" y="242321"/>
              <a:ext cx="50749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buFontTx/>
                <a:buNone/>
                <a:defRPr sz="36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latin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612718" y="1819511"/>
            <a:ext cx="7651058" cy="4892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书包、饮料瓶不得带入实验室，用校园卡存储书包柜，存储柜通用</a:t>
            </a:r>
            <a:endParaRPr lang="en-US" altLang="zh-CN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进入实验室应规范着装，严禁穿短裤、裙子等不能对身体起到良好防护作用的衣物，严禁穿露趾鞋、布鞋、高跟鞋以及不能盖住整个脚背的其它鞋子，头发长度达到肩膀的必须束起；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按照实验操作规程要求佩戴个人防护用品，如防护眼镜、手套等，实验结束需脱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卸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实验防护服和手套，以免造成交叉污染；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熟悉实验室各类安全设施的使用方法，熟悉实验室应急预案；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不得无故缺席，迟到或早退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超过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分钟，擅自离岗超过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分钟者，取消该实验资格；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提前请假、并提供正式请假条；</a:t>
            </a:r>
            <a:endParaRPr lang="zh-CN" altLang="zh-CN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严禁吸烟、进食，不得随地吐痰，乱抛杂物，不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得刷手机玩游戏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，不得大声喧闹或做其它与实验无关的事；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不得随意拨弄实验室内其它仪器设备，实验中如有仪器损坏时，应及时报告，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人为原因造成的应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按规定赔偿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实验室垃圾分类。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7FEEDF-DF2B-4863-B78A-A890A4473B65}"/>
              </a:ext>
            </a:extLst>
          </p:cNvPr>
          <p:cNvSpPr/>
          <p:nvPr/>
        </p:nvSpPr>
        <p:spPr>
          <a:xfrm>
            <a:off x="1069861" y="211849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实验室行为</a:t>
            </a:r>
          </a:p>
        </p:txBody>
      </p:sp>
    </p:spTree>
    <p:extLst>
      <p:ext uri="{BB962C8B-B14F-4D97-AF65-F5344CB8AC3E}">
        <p14:creationId xmlns:p14="http://schemas.microsoft.com/office/powerpoint/2010/main" val="25215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48129"/>
            <a:ext cx="9144000" cy="969963"/>
            <a:chOff x="-106362" y="107950"/>
            <a:chExt cx="9144000" cy="969963"/>
          </a:xfrm>
        </p:grpSpPr>
        <p:grpSp>
          <p:nvGrpSpPr>
            <p:cNvPr id="6" name="组合 9"/>
            <p:cNvGrpSpPr>
              <a:grpSpLocks/>
            </p:cNvGrpSpPr>
            <p:nvPr/>
          </p:nvGrpSpPr>
          <p:grpSpPr bwMode="auto">
            <a:xfrm>
              <a:off x="-106362" y="107950"/>
              <a:ext cx="9144000" cy="969963"/>
              <a:chOff x="134971" y="209314"/>
              <a:chExt cx="9144379" cy="96945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552" y="209314"/>
                <a:ext cx="914324" cy="902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直接连接符 5"/>
              <p:cNvCxnSpPr>
                <a:cxnSpLocks noChangeShapeType="1"/>
              </p:cNvCxnSpPr>
              <p:nvPr/>
            </p:nvCxnSpPr>
            <p:spPr bwMode="auto">
              <a:xfrm>
                <a:off x="134971" y="1178766"/>
                <a:ext cx="9144379" cy="0"/>
              </a:xfrm>
              <a:prstGeom prst="line">
                <a:avLst/>
              </a:prstGeom>
              <a:ln w="101600"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16"/>
            <p:cNvSpPr txBox="1"/>
            <p:nvPr/>
          </p:nvSpPr>
          <p:spPr>
            <a:xfrm>
              <a:off x="963499" y="242321"/>
              <a:ext cx="50749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buFontTx/>
                <a:buNone/>
                <a:defRPr sz="36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latin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latin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latin typeface="Calibri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C7F6A67-001F-458E-A2A9-554FAEE2B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9" t="20732" r="21642" b="14228"/>
          <a:stretch/>
        </p:blipFill>
        <p:spPr>
          <a:xfrm>
            <a:off x="96940" y="94169"/>
            <a:ext cx="4321851" cy="60505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642698-2550-4377-BA13-D86045C413C2}"/>
              </a:ext>
            </a:extLst>
          </p:cNvPr>
          <p:cNvSpPr txBox="1"/>
          <p:nvPr/>
        </p:nvSpPr>
        <p:spPr>
          <a:xfrm>
            <a:off x="477318" y="6163655"/>
            <a:ext cx="4597602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FF"/>
                </a:solidFill>
              </a:rPr>
              <a:t>现场原始数据记录</a:t>
            </a:r>
            <a:endParaRPr lang="en-US" altLang="zh-CN" sz="1800" b="1" dirty="0">
              <a:solidFill>
                <a:srgbClr val="0000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C72957-5159-49D0-99DC-A4233D2F0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0" t="10737" r="31760" b="4117"/>
          <a:stretch/>
        </p:blipFill>
        <p:spPr>
          <a:xfrm>
            <a:off x="4572000" y="109724"/>
            <a:ext cx="4125280" cy="58887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33C6EC-EB80-498D-BCBC-71CF47AFD3D4}"/>
              </a:ext>
            </a:extLst>
          </p:cNvPr>
          <p:cNvSpPr txBox="1"/>
          <p:nvPr/>
        </p:nvSpPr>
        <p:spPr>
          <a:xfrm>
            <a:off x="4418791" y="6167055"/>
            <a:ext cx="4597602" cy="40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0000FF"/>
                </a:solidFill>
              </a:rPr>
              <a:t>学生行为规范评定</a:t>
            </a:r>
            <a:endParaRPr lang="en-US" altLang="zh-CN"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7185"/>
            <a:ext cx="9144000" cy="969963"/>
            <a:chOff x="0" y="107951"/>
            <a:chExt cx="9144000" cy="969963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107951"/>
              <a:ext cx="9144000" cy="969963"/>
              <a:chOff x="-106362" y="107950"/>
              <a:chExt cx="9144000" cy="969963"/>
            </a:xfrm>
          </p:grpSpPr>
          <p:grpSp>
            <p:nvGrpSpPr>
              <p:cNvPr id="6" name="组合 9"/>
              <p:cNvGrpSpPr>
                <a:grpSpLocks/>
              </p:cNvGrpSpPr>
              <p:nvPr/>
            </p:nvGrpSpPr>
            <p:grpSpPr bwMode="auto">
              <a:xfrm>
                <a:off x="-106362" y="107950"/>
                <a:ext cx="9144000" cy="969963"/>
                <a:chOff x="134971" y="209314"/>
                <a:chExt cx="9144379" cy="969452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552" y="209314"/>
                  <a:ext cx="914324" cy="902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9" name="直接连接符 5"/>
                <p:cNvCxnSpPr>
                  <a:cxnSpLocks noChangeShapeType="1"/>
                </p:cNvCxnSpPr>
                <p:nvPr/>
              </p:nvCxnSpPr>
              <p:spPr bwMode="auto">
                <a:xfrm>
                  <a:off x="134971" y="1178766"/>
                  <a:ext cx="9144379" cy="0"/>
                </a:xfrm>
                <a:prstGeom prst="line">
                  <a:avLst/>
                </a:prstGeom>
                <a:ln w="101600">
                  <a:headEnd/>
                  <a:tailEnd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16"/>
              <p:cNvSpPr txBox="1"/>
              <p:nvPr/>
            </p:nvSpPr>
            <p:spPr>
              <a:xfrm>
                <a:off x="963499" y="242321"/>
                <a:ext cx="507492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eaLnBrk="1" hangingPunct="1">
                  <a:lnSpc>
                    <a:spcPct val="100000"/>
                  </a:lnSpc>
                  <a:buFontTx/>
                  <a:buNone/>
                  <a:defRPr sz="36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Calibri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106315" y="250981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实验成绩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0706" y="1144165"/>
            <a:ext cx="8190087" cy="417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4D4D4D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实验成绩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3366"/>
                </a:solidFill>
              </a:rPr>
              <a:t>      </a:t>
            </a:r>
            <a:r>
              <a:rPr lang="en-US" altLang="zh-CN" b="1" dirty="0">
                <a:solidFill>
                  <a:srgbClr val="4D4D4D"/>
                </a:solidFill>
              </a:rPr>
              <a:t> </a:t>
            </a:r>
            <a:r>
              <a:rPr lang="zh-CN" altLang="en-US" b="1" dirty="0">
                <a:solidFill>
                  <a:srgbClr val="4D4D4D"/>
                </a:solidFill>
              </a:rPr>
              <a:t>参考组成：</a:t>
            </a:r>
            <a:r>
              <a:rPr lang="zh-CN" altLang="en-US" b="1" dirty="0">
                <a:solidFill>
                  <a:schemeClr val="tx2"/>
                </a:solidFill>
              </a:rPr>
              <a:t>预习</a:t>
            </a:r>
            <a:r>
              <a:rPr lang="en-US" altLang="zh-CN" b="1" dirty="0">
                <a:solidFill>
                  <a:schemeClr val="tx2"/>
                </a:solidFill>
              </a:rPr>
              <a:t>20%</a:t>
            </a:r>
            <a:r>
              <a:rPr lang="zh-CN" altLang="en-US" b="1" dirty="0">
                <a:solidFill>
                  <a:schemeClr val="tx2"/>
                </a:solidFill>
              </a:rPr>
              <a:t>、实验过程</a:t>
            </a:r>
            <a:r>
              <a:rPr lang="en-US" altLang="zh-CN" b="1" dirty="0">
                <a:solidFill>
                  <a:schemeClr val="tx2"/>
                </a:solidFill>
              </a:rPr>
              <a:t>30%</a:t>
            </a:r>
            <a:r>
              <a:rPr lang="zh-CN" altLang="en-US" b="1" dirty="0">
                <a:solidFill>
                  <a:schemeClr val="tx2"/>
                </a:solidFill>
              </a:rPr>
              <a:t>、结果讨论（报告）</a:t>
            </a:r>
            <a:r>
              <a:rPr lang="en-US" altLang="zh-CN" b="1" dirty="0">
                <a:solidFill>
                  <a:schemeClr val="tx2"/>
                </a:solidFill>
              </a:rPr>
              <a:t>50%</a:t>
            </a:r>
            <a:r>
              <a:rPr lang="zh-CN" altLang="en-US" b="1" dirty="0">
                <a:solidFill>
                  <a:schemeClr val="tx2"/>
                </a:solidFill>
              </a:rPr>
              <a:t>  ；</a:t>
            </a:r>
            <a:endParaRPr lang="en-US" altLang="zh-CN" b="1" dirty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      </a:t>
            </a:r>
            <a:r>
              <a:rPr lang="zh-CN" altLang="en-US" b="1" dirty="0"/>
              <a:t>各项实验成绩平均为总成绩；</a:t>
            </a:r>
            <a:r>
              <a:rPr lang="zh-CN" altLang="en-US" b="1" dirty="0">
                <a:solidFill>
                  <a:srgbClr val="C00000"/>
                </a:solidFill>
              </a:rPr>
              <a:t>单项实验成绩必须及格。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实验报告要求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  </a:t>
            </a:r>
            <a:r>
              <a:rPr lang="zh-CN" altLang="en-US" b="1" dirty="0">
                <a:solidFill>
                  <a:srgbClr val="4D4D4D"/>
                </a:solidFill>
                <a:sym typeface="Calibri" pitchFamily="34" charset="0"/>
              </a:rPr>
              <a:t>图标规范，建议流程图用铅笔画，数据表格电脑打印粘贴</a:t>
            </a:r>
            <a:endParaRPr lang="en-US" altLang="zh-CN" b="1" dirty="0">
              <a:solidFill>
                <a:srgbClr val="4D4D4D"/>
              </a:solidFill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4D4D4D"/>
                </a:solidFill>
                <a:sym typeface="Calibri" pitchFamily="34" charset="0"/>
              </a:rPr>
              <a:t>     </a:t>
            </a:r>
            <a:r>
              <a:rPr lang="zh-CN" altLang="en-US" b="1" dirty="0">
                <a:solidFill>
                  <a:srgbClr val="4D4D4D"/>
                </a:solidFill>
                <a:sym typeface="Calibri" pitchFamily="34" charset="0"/>
              </a:rPr>
              <a:t>数据准确，注意有效数字</a:t>
            </a:r>
            <a:endParaRPr lang="en-US" altLang="zh-CN" b="1" dirty="0">
              <a:solidFill>
                <a:srgbClr val="4D4D4D"/>
              </a:solidFill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4D4D4D"/>
                </a:solidFill>
                <a:sym typeface="Calibri" pitchFamily="34" charset="0"/>
              </a:rPr>
              <a:t>     </a:t>
            </a:r>
            <a:r>
              <a:rPr lang="zh-CN" altLang="en-US" b="1" dirty="0">
                <a:solidFill>
                  <a:srgbClr val="4D4D4D"/>
                </a:solidFill>
                <a:sym typeface="Calibri" pitchFamily="34" charset="0"/>
              </a:rPr>
              <a:t>结果讨论，独立、充分讨论</a:t>
            </a:r>
            <a:endParaRPr lang="en-US" altLang="zh-CN" b="1" dirty="0">
              <a:solidFill>
                <a:srgbClr val="4D4D4D"/>
              </a:solidFill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4D4D4D"/>
                </a:solidFill>
                <a:sym typeface="Calibri" pitchFamily="34" charset="0"/>
              </a:rPr>
              <a:t>     </a:t>
            </a:r>
            <a:r>
              <a:rPr lang="zh-CN" altLang="en-US" b="1" dirty="0">
                <a:solidFill>
                  <a:srgbClr val="4D4D4D"/>
                </a:solidFill>
                <a:sym typeface="Calibri" pitchFamily="34" charset="0"/>
              </a:rPr>
              <a:t>拓展设计：不固定，由实验教师补充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     </a:t>
            </a:r>
            <a:r>
              <a:rPr lang="zh-CN" altLang="en-US" b="1" dirty="0">
                <a:solidFill>
                  <a:srgbClr val="C00000"/>
                </a:solidFill>
              </a:rPr>
              <a:t>每一份报告需完好保存，实验报告需存档至学生毕业后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年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反馈意见</a:t>
            </a:r>
            <a:endParaRPr lang="en-US" altLang="zh-CN" sz="2000" dirty="0">
              <a:solidFill>
                <a:srgbClr val="0000FF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b="1" dirty="0"/>
              <a:t>     通过实验报告、课程问卷 、督导听课等环节反馈意见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858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8129"/>
            <a:ext cx="9144000" cy="969963"/>
            <a:chOff x="0" y="107951"/>
            <a:chExt cx="9144000" cy="969963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107951"/>
              <a:ext cx="9144000" cy="969963"/>
              <a:chOff x="-106362" y="107950"/>
              <a:chExt cx="9144000" cy="969963"/>
            </a:xfrm>
          </p:grpSpPr>
          <p:grpSp>
            <p:nvGrpSpPr>
              <p:cNvPr id="6" name="组合 9"/>
              <p:cNvGrpSpPr>
                <a:grpSpLocks/>
              </p:cNvGrpSpPr>
              <p:nvPr/>
            </p:nvGrpSpPr>
            <p:grpSpPr bwMode="auto">
              <a:xfrm>
                <a:off x="-106362" y="107950"/>
                <a:ext cx="9144000" cy="969963"/>
                <a:chOff x="134971" y="209314"/>
                <a:chExt cx="9144379" cy="969452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552" y="209314"/>
                  <a:ext cx="914324" cy="902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9" name="直接连接符 5"/>
                <p:cNvCxnSpPr>
                  <a:cxnSpLocks noChangeShapeType="1"/>
                </p:cNvCxnSpPr>
                <p:nvPr/>
              </p:nvCxnSpPr>
              <p:spPr bwMode="auto">
                <a:xfrm>
                  <a:off x="134971" y="1178766"/>
                  <a:ext cx="9144379" cy="0"/>
                </a:xfrm>
                <a:prstGeom prst="line">
                  <a:avLst/>
                </a:prstGeom>
                <a:ln w="101600">
                  <a:headEnd/>
                  <a:tailEnd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16"/>
              <p:cNvSpPr txBox="1"/>
              <p:nvPr/>
            </p:nvSpPr>
            <p:spPr>
              <a:xfrm>
                <a:off x="963499" y="242321"/>
                <a:ext cx="507492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eaLnBrk="1" hangingPunct="1">
                  <a:lnSpc>
                    <a:spcPct val="100000"/>
                  </a:lnSpc>
                  <a:buFontTx/>
                  <a:buNone/>
                  <a:defRPr sz="36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Calibri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latin typeface="Calibri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9861" y="203049"/>
              <a:ext cx="43540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实验中心管理办公室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878175" y="2999536"/>
            <a:ext cx="5482088" cy="1732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专业实验室教学管理办公室：</a:t>
            </a:r>
            <a:endParaRPr lang="en-US" altLang="zh-CN" sz="20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8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奉贤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楼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417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室 ，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33614835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徐汇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楼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329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室，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64253438</a:t>
            </a:r>
            <a:r>
              <a:rPr lang="zh-CN" altLang="en-US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0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64253381       </a:t>
            </a: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  <a:hlinkClick r:id="rId3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800137" y="1722991"/>
            <a:ext cx="1617388" cy="833775"/>
          </a:xfrm>
          <a:prstGeom prst="wedgeRoundRectCallout">
            <a:avLst>
              <a:gd name="adj1" fmla="val 73556"/>
              <a:gd name="adj2" fmla="val -6288"/>
              <a:gd name="adj3" fmla="val 16667"/>
            </a:avLst>
          </a:prstGeom>
          <a:solidFill>
            <a:srgbClr val="F0FB5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FF"/>
                </a:solidFill>
              </a:rPr>
              <a:t>提前请假、并提供正式请假条</a:t>
            </a:r>
          </a:p>
        </p:txBody>
      </p:sp>
    </p:spTree>
    <p:extLst>
      <p:ext uri="{BB962C8B-B14F-4D97-AF65-F5344CB8AC3E}">
        <p14:creationId xmlns:p14="http://schemas.microsoft.com/office/powerpoint/2010/main" val="5945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69C56B97-88F5-4862-AFE4-B35FDEEAC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1267" name="图片 4">
            <a:extLst>
              <a:ext uri="{FF2B5EF4-FFF2-40B4-BE49-F238E27FC236}">
                <a16:creationId xmlns:a16="http://schemas.microsoft.com/office/drawing/2014/main" id="{B40783E1-0899-C28E-7791-FFB0B18F8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5341" r="2286"/>
          <a:stretch>
            <a:fillRect/>
          </a:stretch>
        </p:blipFill>
        <p:spPr bwMode="auto">
          <a:xfrm>
            <a:off x="3659187" y="41165"/>
            <a:ext cx="545465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5">
            <a:extLst>
              <a:ext uri="{FF2B5EF4-FFF2-40B4-BE49-F238E27FC236}">
                <a16:creationId xmlns:a16="http://schemas.microsoft.com/office/drawing/2014/main" id="{0FF59DD2-4C30-A0D1-9932-22809B4B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44916" r="6152" b="23096"/>
          <a:stretch>
            <a:fillRect/>
          </a:stretch>
        </p:blipFill>
        <p:spPr bwMode="auto">
          <a:xfrm>
            <a:off x="-1588" y="4132263"/>
            <a:ext cx="9145588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内容占位符 3">
            <a:extLst>
              <a:ext uri="{FF2B5EF4-FFF2-40B4-BE49-F238E27FC236}">
                <a16:creationId xmlns:a16="http://schemas.microsoft.com/office/drawing/2014/main" id="{F8944FD5-F6B0-5795-E5F9-E2846BAA26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 r="6528"/>
          <a:stretch>
            <a:fillRect/>
          </a:stretch>
        </p:blipFill>
        <p:spPr>
          <a:xfrm>
            <a:off x="0" y="0"/>
            <a:ext cx="5499100" cy="4137025"/>
          </a:xfrm>
        </p:spPr>
      </p:pic>
      <p:sp>
        <p:nvSpPr>
          <p:cNvPr id="11270" name="文本框 6">
            <a:extLst>
              <a:ext uri="{FF2B5EF4-FFF2-40B4-BE49-F238E27FC236}">
                <a16:creationId xmlns:a16="http://schemas.microsoft.com/office/drawing/2014/main" id="{3913DB59-A388-5776-0D0F-66760E44A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361" y="1440846"/>
            <a:ext cx="23177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内容不完整</a:t>
            </a:r>
          </a:p>
        </p:txBody>
      </p:sp>
      <p:sp>
        <p:nvSpPr>
          <p:cNvPr id="11271" name="文本框 9">
            <a:extLst>
              <a:ext uri="{FF2B5EF4-FFF2-40B4-BE49-F238E27FC236}">
                <a16:creationId xmlns:a16="http://schemas.microsoft.com/office/drawing/2014/main" id="{65266AF3-FB51-3E5D-E59A-26C893E86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87313"/>
            <a:ext cx="20637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不合格报告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217294BF-0222-40A5-EA98-8E9BFA061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4339" name="内容占位符 3">
            <a:extLst>
              <a:ext uri="{FF2B5EF4-FFF2-40B4-BE49-F238E27FC236}">
                <a16:creationId xmlns:a16="http://schemas.microsoft.com/office/drawing/2014/main" id="{DB9B99BE-FF02-5E5F-5254-1986C13916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5933" r="-266"/>
          <a:stretch>
            <a:fillRect/>
          </a:stretch>
        </p:blipFill>
        <p:spPr>
          <a:xfrm>
            <a:off x="662278" y="35625"/>
            <a:ext cx="4689448" cy="3400075"/>
          </a:xfrm>
        </p:spPr>
      </p:pic>
      <p:sp>
        <p:nvSpPr>
          <p:cNvPr id="14341" name="文本框 6">
            <a:extLst>
              <a:ext uri="{FF2B5EF4-FFF2-40B4-BE49-F238E27FC236}">
                <a16:creationId xmlns:a16="http://schemas.microsoft.com/office/drawing/2014/main" id="{E24B3AD3-922A-4541-4265-71C4C3EEE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911" y="1807432"/>
            <a:ext cx="2305050" cy="62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原始数据应列表 </a:t>
            </a:r>
            <a:endParaRPr lang="en-US" altLang="zh-CN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343" name="图片 4">
            <a:extLst>
              <a:ext uri="{FF2B5EF4-FFF2-40B4-BE49-F238E27FC236}">
                <a16:creationId xmlns:a16="http://schemas.microsoft.com/office/drawing/2014/main" id="{A0EB611B-25B1-3188-EEE8-240E729D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7913" r="2815"/>
          <a:stretch>
            <a:fillRect/>
          </a:stretch>
        </p:blipFill>
        <p:spPr bwMode="auto">
          <a:xfrm>
            <a:off x="662278" y="3435700"/>
            <a:ext cx="4689448" cy="342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文本框 6">
            <a:extLst>
              <a:ext uri="{FF2B5EF4-FFF2-40B4-BE49-F238E27FC236}">
                <a16:creationId xmlns:a16="http://schemas.microsoft.com/office/drawing/2014/main" id="{D082D48B-98E1-8478-748C-D1E2C2F6A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019" y="5746354"/>
            <a:ext cx="140798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书写潦草</a:t>
            </a:r>
          </a:p>
        </p:txBody>
      </p:sp>
      <p:sp>
        <p:nvSpPr>
          <p:cNvPr id="14347" name="文本框 9">
            <a:extLst>
              <a:ext uri="{FF2B5EF4-FFF2-40B4-BE49-F238E27FC236}">
                <a16:creationId xmlns:a16="http://schemas.microsoft.com/office/drawing/2014/main" id="{0D0864F7-64A0-DD95-5400-0B73E4814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22225"/>
            <a:ext cx="20621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不合格报告</a:t>
            </a: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295883B0-9FCF-47FA-3D53-ED9611EB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2008"/>
          <a:stretch>
            <a:fillRect/>
          </a:stretch>
        </p:blipFill>
        <p:spPr>
          <a:xfrm>
            <a:off x="5351726" y="49337"/>
            <a:ext cx="2485629" cy="3386364"/>
          </a:xfrm>
          <a:prstGeom prst="rect">
            <a:avLst/>
          </a:prstGeom>
        </p:spPr>
      </p:pic>
      <p:pic>
        <p:nvPicPr>
          <p:cNvPr id="3" name="图片 5">
            <a:extLst>
              <a:ext uri="{FF2B5EF4-FFF2-40B4-BE49-F238E27FC236}">
                <a16:creationId xmlns:a16="http://schemas.microsoft.com/office/drawing/2014/main" id="{C6393F18-4261-995E-873B-308B94789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26" y="3456111"/>
            <a:ext cx="2534974" cy="33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9">
            <a:extLst>
              <a:ext uri="{FF2B5EF4-FFF2-40B4-BE49-F238E27FC236}">
                <a16:creationId xmlns:a16="http://schemas.microsoft.com/office/drawing/2014/main" id="{864DEDAA-F251-69FA-8732-8BCDB361A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42" y="5732846"/>
            <a:ext cx="2534974" cy="62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坐标纸或计算机作图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A80B6206-0222-883A-73D0-B92F1C15D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015" y="2432860"/>
            <a:ext cx="23050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装置图应用铅笔画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6700</TotalTime>
  <Words>810</Words>
  <Application>Microsoft Office PowerPoint</Application>
  <PresentationFormat>全屏显示(4:3)</PresentationFormat>
  <Paragraphs>75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黑体</vt:lpstr>
      <vt:lpstr>华文楷体</vt:lpstr>
      <vt:lpstr>楷体</vt:lpstr>
      <vt:lpstr>宋体</vt:lpstr>
      <vt:lpstr>Calibri</vt:lpstr>
      <vt:lpstr>Calibri Light</vt:lpstr>
      <vt:lpstr>Wingdings</vt:lpstr>
      <vt:lpstr>Wingdings 2</vt:lpstr>
      <vt:lpstr>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JUMEI XU</dc:creator>
  <cp:lastModifiedBy>JUMEI XU</cp:lastModifiedBy>
  <cp:revision>688</cp:revision>
  <dcterms:created xsi:type="dcterms:W3CDTF">2016-01-09T17:22:28Z</dcterms:created>
  <dcterms:modified xsi:type="dcterms:W3CDTF">2024-05-08T11:03:34Z</dcterms:modified>
</cp:coreProperties>
</file>